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ltLang="zh-CN"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3/7/2013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ltLang="zh-CN"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ltLang="zh-CN"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ltLang="zh-CN"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ltLang="zh-CN"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ltLang="zh-CN"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ltLang="zh-CN"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zh-CN"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ltLang="zh-CN"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3/7/2013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ltLang="zh-CN"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zh-CN"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3/7/2013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ltLang="zh-CN"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ltLang="zh-CN"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ltLang="zh-CN"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ltLang="zh-CN"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ltLang="zh-CN"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3/7/2013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3/7/2013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ltLang="zh-CN"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ltLang="zh-CN" smtClean="0"/>
              <a:t>Click to edit Master text styles</a:t>
            </a:r>
          </a:p>
          <a:p>
            <a:pPr lvl="1" eaLnBrk="1" latinLnBrk="0" hangingPunct="1"/>
            <a:r>
              <a:rPr kumimoji="0" lang="en-US" altLang="zh-CN" smtClean="0"/>
              <a:t>Second level</a:t>
            </a:r>
          </a:p>
          <a:p>
            <a:pPr lvl="2" eaLnBrk="1" latinLnBrk="0" hangingPunct="1"/>
            <a:r>
              <a:rPr kumimoji="0" lang="en-US" altLang="zh-CN" smtClean="0"/>
              <a:t>Third level</a:t>
            </a:r>
          </a:p>
          <a:p>
            <a:pPr lvl="3" eaLnBrk="1" latinLnBrk="0" hangingPunct="1"/>
            <a:r>
              <a:rPr kumimoji="0" lang="en-US" altLang="zh-CN" smtClean="0"/>
              <a:t>Fourth level</a:t>
            </a:r>
          </a:p>
          <a:p>
            <a:pPr lvl="4" eaLnBrk="1" latinLnBrk="0" hangingPunct="1"/>
            <a:r>
              <a:rPr kumimoji="0" lang="en-US" altLang="zh-CN"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0"/>
            <a:ext cx="8229600" cy="1752600"/>
          </a:xfrm>
        </p:spPr>
        <p:txBody>
          <a:bodyPr>
            <a:normAutofit/>
          </a:bodyPr>
          <a:lstStyle/>
          <a:p>
            <a:r>
              <a:rPr lang="en-US" altLang="zh-CN" sz="1200" dirty="0" smtClean="0"/>
              <a:t>Presented by:</a:t>
            </a:r>
          </a:p>
          <a:p>
            <a:r>
              <a:rPr lang="en-US" altLang="zh-CN" sz="1200" dirty="0" smtClean="0"/>
              <a:t>Ting </a:t>
            </a:r>
            <a:r>
              <a:rPr lang="en-US" altLang="zh-CN" sz="1200" dirty="0" err="1" smtClean="0"/>
              <a:t>wang</a:t>
            </a:r>
            <a:endParaRPr lang="en-US" altLang="zh-CN" sz="1200" dirty="0" smtClean="0"/>
          </a:p>
          <a:p>
            <a:r>
              <a:rPr lang="en-US" altLang="zh-CN" sz="1200" dirty="0" smtClean="0"/>
              <a:t>2013-02-25</a:t>
            </a:r>
            <a:endParaRPr lang="zh-CN" altLang="en-US" sz="1200" dirty="0"/>
          </a:p>
        </p:txBody>
      </p:sp>
      <p:sp>
        <p:nvSpPr>
          <p:cNvPr id="2" name="Title 1"/>
          <p:cNvSpPr>
            <a:spLocks noGrp="1"/>
          </p:cNvSpPr>
          <p:nvPr>
            <p:ph type="ctrTitle"/>
          </p:nvPr>
        </p:nvSpPr>
        <p:spPr>
          <a:xfrm>
            <a:off x="609600" y="381000"/>
            <a:ext cx="8001000" cy="1752600"/>
          </a:xfrm>
        </p:spPr>
        <p:txBody>
          <a:bodyPr>
            <a:normAutofit/>
          </a:bodyPr>
          <a:lstStyle/>
          <a:p>
            <a:r>
              <a:rPr lang="en-US" altLang="zh-CN" sz="3600" dirty="0" err="1" smtClean="0"/>
              <a:t>PortLand</a:t>
            </a:r>
            <a:r>
              <a:rPr lang="en-US" altLang="zh-CN" sz="3600" dirty="0" smtClean="0"/>
              <a:t>: A Scalable Fault-Tolerant Layer 2 Data Center Network Fabric</a:t>
            </a:r>
            <a:endParaRPr lang="zh-CN" altLang="en-US" sz="3600" dirty="0"/>
          </a:p>
        </p:txBody>
      </p:sp>
      <p:sp>
        <p:nvSpPr>
          <p:cNvPr id="4" name="TextBox 3"/>
          <p:cNvSpPr txBox="1"/>
          <p:nvPr/>
        </p:nvSpPr>
        <p:spPr>
          <a:xfrm>
            <a:off x="762000" y="2743200"/>
            <a:ext cx="7772400" cy="954107"/>
          </a:xfrm>
          <a:prstGeom prst="rect">
            <a:avLst/>
          </a:prstGeom>
          <a:noFill/>
        </p:spPr>
        <p:txBody>
          <a:bodyPr wrap="square" rtlCol="0">
            <a:spAutoFit/>
          </a:bodyPr>
          <a:lstStyle/>
          <a:p>
            <a:pPr algn="ctr"/>
            <a:r>
              <a:rPr lang="en-US" altLang="zh-CN" sz="1400" dirty="0" err="1">
                <a:latin typeface="Arial Unicode MS" pitchFamily="34" charset="-122"/>
                <a:ea typeface="Arial Unicode MS" pitchFamily="34" charset="-122"/>
                <a:cs typeface="Arial Unicode MS" pitchFamily="34" charset="-122"/>
              </a:rPr>
              <a:t>Radhika</a:t>
            </a:r>
            <a:r>
              <a:rPr lang="en-US" altLang="zh-CN" sz="1400" dirty="0">
                <a:latin typeface="Arial Unicode MS" pitchFamily="34" charset="-122"/>
                <a:ea typeface="Arial Unicode MS" pitchFamily="34" charset="-122"/>
                <a:cs typeface="Arial Unicode MS" pitchFamily="34" charset="-122"/>
              </a:rPr>
              <a:t> </a:t>
            </a:r>
            <a:r>
              <a:rPr lang="en-US" altLang="zh-CN" sz="1400" dirty="0" err="1">
                <a:latin typeface="Arial Unicode MS" pitchFamily="34" charset="-122"/>
                <a:ea typeface="Arial Unicode MS" pitchFamily="34" charset="-122"/>
                <a:cs typeface="Arial Unicode MS" pitchFamily="34" charset="-122"/>
              </a:rPr>
              <a:t>Niranjan</a:t>
            </a:r>
            <a:r>
              <a:rPr lang="en-US" altLang="zh-CN" sz="1400" dirty="0">
                <a:latin typeface="Arial Unicode MS" pitchFamily="34" charset="-122"/>
                <a:ea typeface="Arial Unicode MS" pitchFamily="34" charset="-122"/>
                <a:cs typeface="Arial Unicode MS" pitchFamily="34" charset="-122"/>
              </a:rPr>
              <a:t> Mysore, Andreas </a:t>
            </a:r>
            <a:r>
              <a:rPr lang="en-US" altLang="zh-CN" sz="1400" dirty="0" err="1">
                <a:latin typeface="Arial Unicode MS" pitchFamily="34" charset="-122"/>
                <a:ea typeface="Arial Unicode MS" pitchFamily="34" charset="-122"/>
                <a:cs typeface="Arial Unicode MS" pitchFamily="34" charset="-122"/>
              </a:rPr>
              <a:t>Pamboris</a:t>
            </a:r>
            <a:r>
              <a:rPr lang="en-US" altLang="zh-CN" sz="1400" dirty="0">
                <a:latin typeface="Arial Unicode MS" pitchFamily="34" charset="-122"/>
                <a:ea typeface="Arial Unicode MS" pitchFamily="34" charset="-122"/>
                <a:cs typeface="Arial Unicode MS" pitchFamily="34" charset="-122"/>
              </a:rPr>
              <a:t>, Nathan Farrington, Nelson Huang, </a:t>
            </a:r>
            <a:r>
              <a:rPr lang="en-US" altLang="zh-CN" sz="1400" dirty="0" err="1">
                <a:latin typeface="Arial Unicode MS" pitchFamily="34" charset="-122"/>
                <a:ea typeface="Arial Unicode MS" pitchFamily="34" charset="-122"/>
                <a:cs typeface="Arial Unicode MS" pitchFamily="34" charset="-122"/>
              </a:rPr>
              <a:t>Pardis</a:t>
            </a:r>
            <a:r>
              <a:rPr lang="en-US" altLang="zh-CN" sz="1400" dirty="0">
                <a:latin typeface="Arial Unicode MS" pitchFamily="34" charset="-122"/>
                <a:ea typeface="Arial Unicode MS" pitchFamily="34" charset="-122"/>
                <a:cs typeface="Arial Unicode MS" pitchFamily="34" charset="-122"/>
              </a:rPr>
              <a:t> </a:t>
            </a:r>
            <a:r>
              <a:rPr lang="en-US" altLang="zh-CN" sz="1400" dirty="0" err="1">
                <a:latin typeface="Arial Unicode MS" pitchFamily="34" charset="-122"/>
                <a:ea typeface="Arial Unicode MS" pitchFamily="34" charset="-122"/>
                <a:cs typeface="Arial Unicode MS" pitchFamily="34" charset="-122"/>
              </a:rPr>
              <a:t>Miri</a:t>
            </a:r>
            <a:r>
              <a:rPr lang="en-US" altLang="zh-CN" sz="1400" dirty="0">
                <a:latin typeface="Arial Unicode MS" pitchFamily="34" charset="-122"/>
                <a:ea typeface="Arial Unicode MS" pitchFamily="34" charset="-122"/>
                <a:cs typeface="Arial Unicode MS" pitchFamily="34" charset="-122"/>
              </a:rPr>
              <a:t>,</a:t>
            </a:r>
          </a:p>
          <a:p>
            <a:pPr algn="ctr"/>
            <a:r>
              <a:rPr lang="en-US" altLang="zh-CN" sz="1400" dirty="0" err="1">
                <a:latin typeface="Arial Unicode MS" pitchFamily="34" charset="-122"/>
                <a:ea typeface="Arial Unicode MS" pitchFamily="34" charset="-122"/>
                <a:cs typeface="Arial Unicode MS" pitchFamily="34" charset="-122"/>
              </a:rPr>
              <a:t>Sivasankar</a:t>
            </a:r>
            <a:r>
              <a:rPr lang="en-US" altLang="zh-CN" sz="1400" dirty="0">
                <a:latin typeface="Arial Unicode MS" pitchFamily="34" charset="-122"/>
                <a:ea typeface="Arial Unicode MS" pitchFamily="34" charset="-122"/>
                <a:cs typeface="Arial Unicode MS" pitchFamily="34" charset="-122"/>
              </a:rPr>
              <a:t> </a:t>
            </a:r>
            <a:r>
              <a:rPr lang="en-US" altLang="zh-CN" sz="1400" dirty="0" err="1">
                <a:latin typeface="Arial Unicode MS" pitchFamily="34" charset="-122"/>
                <a:ea typeface="Arial Unicode MS" pitchFamily="34" charset="-122"/>
                <a:cs typeface="Arial Unicode MS" pitchFamily="34" charset="-122"/>
              </a:rPr>
              <a:t>Radhakrishnan</a:t>
            </a:r>
            <a:r>
              <a:rPr lang="en-US" altLang="zh-CN" sz="1400" dirty="0">
                <a:latin typeface="Arial Unicode MS" pitchFamily="34" charset="-122"/>
                <a:ea typeface="Arial Unicode MS" pitchFamily="34" charset="-122"/>
                <a:cs typeface="Arial Unicode MS" pitchFamily="34" charset="-122"/>
              </a:rPr>
              <a:t>, </a:t>
            </a:r>
            <a:r>
              <a:rPr lang="en-US" altLang="zh-CN" sz="1400" dirty="0" err="1">
                <a:latin typeface="Arial Unicode MS" pitchFamily="34" charset="-122"/>
                <a:ea typeface="Arial Unicode MS" pitchFamily="34" charset="-122"/>
                <a:cs typeface="Arial Unicode MS" pitchFamily="34" charset="-122"/>
              </a:rPr>
              <a:t>Vikram</a:t>
            </a:r>
            <a:r>
              <a:rPr lang="en-US" altLang="zh-CN" sz="1400" dirty="0">
                <a:latin typeface="Arial Unicode MS" pitchFamily="34" charset="-122"/>
                <a:ea typeface="Arial Unicode MS" pitchFamily="34" charset="-122"/>
                <a:cs typeface="Arial Unicode MS" pitchFamily="34" charset="-122"/>
              </a:rPr>
              <a:t> </a:t>
            </a:r>
            <a:r>
              <a:rPr lang="en-US" altLang="zh-CN" sz="1400" dirty="0" err="1">
                <a:latin typeface="Arial Unicode MS" pitchFamily="34" charset="-122"/>
                <a:ea typeface="Arial Unicode MS" pitchFamily="34" charset="-122"/>
                <a:cs typeface="Arial Unicode MS" pitchFamily="34" charset="-122"/>
              </a:rPr>
              <a:t>Subramanya</a:t>
            </a:r>
            <a:r>
              <a:rPr lang="en-US" altLang="zh-CN" sz="1400" dirty="0">
                <a:latin typeface="Arial Unicode MS" pitchFamily="34" charset="-122"/>
                <a:ea typeface="Arial Unicode MS" pitchFamily="34" charset="-122"/>
                <a:cs typeface="Arial Unicode MS" pitchFamily="34" charset="-122"/>
              </a:rPr>
              <a:t>, and Amin </a:t>
            </a:r>
            <a:r>
              <a:rPr lang="en-US" altLang="zh-CN" sz="1400" dirty="0" err="1">
                <a:latin typeface="Arial Unicode MS" pitchFamily="34" charset="-122"/>
                <a:ea typeface="Arial Unicode MS" pitchFamily="34" charset="-122"/>
                <a:cs typeface="Arial Unicode MS" pitchFamily="34" charset="-122"/>
              </a:rPr>
              <a:t>Vahdat</a:t>
            </a:r>
            <a:endParaRPr lang="en-US" altLang="zh-CN" sz="1400" dirty="0">
              <a:latin typeface="Arial Unicode MS" pitchFamily="34" charset="-122"/>
              <a:ea typeface="Arial Unicode MS" pitchFamily="34" charset="-122"/>
              <a:cs typeface="Arial Unicode MS" pitchFamily="34" charset="-122"/>
            </a:endParaRPr>
          </a:p>
          <a:p>
            <a:pPr algn="ctr"/>
            <a:r>
              <a:rPr lang="en-US" altLang="zh-CN" sz="1400" dirty="0">
                <a:latin typeface="Arial Unicode MS" pitchFamily="34" charset="-122"/>
                <a:ea typeface="Arial Unicode MS" pitchFamily="34" charset="-122"/>
                <a:cs typeface="Arial Unicode MS" pitchFamily="34" charset="-122"/>
              </a:rPr>
              <a:t>Department of Computer Science and Engineering</a:t>
            </a:r>
          </a:p>
          <a:p>
            <a:pPr algn="ctr"/>
            <a:r>
              <a:rPr lang="en-US" altLang="zh-CN" sz="1400" dirty="0">
                <a:latin typeface="Arial Unicode MS" pitchFamily="34" charset="-122"/>
                <a:ea typeface="Arial Unicode MS" pitchFamily="34" charset="-122"/>
                <a:cs typeface="Arial Unicode MS" pitchFamily="34" charset="-122"/>
              </a:rPr>
              <a:t>University of California San Diego</a:t>
            </a:r>
            <a:endParaRPr lang="zh-CN" altLang="en-US" sz="1400" dirty="0">
              <a:latin typeface="Arial Unicode MS" pitchFamily="34" charset="-122"/>
              <a:ea typeface="Arial Unicode MS" pitchFamily="34" charset="-122"/>
              <a:cs typeface="Arial Unicode MS" pitchFamily="34" charset="-122"/>
            </a:endParaRPr>
          </a:p>
        </p:txBody>
      </p:sp>
    </p:spTree>
    <p:extLst>
      <p:ext uri="{BB962C8B-B14F-4D97-AF65-F5344CB8AC3E}">
        <p14:creationId xmlns:p14="http://schemas.microsoft.com/office/powerpoint/2010/main" val="536708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smtClean="0"/>
              <a:t>Referrences</a:t>
            </a:r>
            <a:endParaRPr lang="zh-CN" altLang="en-US" dirty="0"/>
          </a:p>
        </p:txBody>
      </p:sp>
      <p:sp>
        <p:nvSpPr>
          <p:cNvPr id="3" name="Content Placeholder 2"/>
          <p:cNvSpPr>
            <a:spLocks noGrp="1"/>
          </p:cNvSpPr>
          <p:nvPr>
            <p:ph sz="quarter" idx="1"/>
          </p:nvPr>
        </p:nvSpPr>
        <p:spPr/>
        <p:txBody>
          <a:bodyPr/>
          <a:lstStyle/>
          <a:p>
            <a:r>
              <a:rPr lang="en-US" altLang="zh-CN" sz="1600" dirty="0" smtClean="0"/>
              <a:t>[1]</a:t>
            </a:r>
            <a:r>
              <a:rPr lang="zh-CN" altLang="en-US" sz="1600" dirty="0"/>
              <a:t> </a:t>
            </a:r>
            <a:r>
              <a:rPr lang="en-US" altLang="zh-CN" sz="1600" dirty="0" smtClean="0"/>
              <a:t>M</a:t>
            </a:r>
            <a:r>
              <a:rPr lang="en-US" altLang="zh-CN" sz="1600" dirty="0"/>
              <a:t>. </a:t>
            </a:r>
            <a:r>
              <a:rPr lang="en-US" altLang="zh-CN" sz="1600" dirty="0" err="1"/>
              <a:t>Alizadeh</a:t>
            </a:r>
            <a:r>
              <a:rPr lang="en-US" altLang="zh-CN" sz="1600" dirty="0"/>
              <a:t>, A. G. Greenberg, D. A. </a:t>
            </a:r>
            <a:r>
              <a:rPr lang="en-US" altLang="zh-CN" sz="1600" dirty="0" err="1"/>
              <a:t>Maltz</a:t>
            </a:r>
            <a:r>
              <a:rPr lang="en-US" altLang="zh-CN" sz="1600" dirty="0"/>
              <a:t>, J. </a:t>
            </a:r>
            <a:r>
              <a:rPr lang="en-US" altLang="zh-CN" sz="1600" dirty="0" err="1"/>
              <a:t>Padhye</a:t>
            </a:r>
            <a:r>
              <a:rPr lang="en-US" altLang="zh-CN" sz="1600" dirty="0"/>
              <a:t>, P. Patel, B. </a:t>
            </a:r>
            <a:r>
              <a:rPr lang="en-US" altLang="zh-CN" sz="1600" dirty="0" err="1"/>
              <a:t>Prabhakar</a:t>
            </a:r>
            <a:r>
              <a:rPr lang="en-US" altLang="zh-CN" sz="1600" dirty="0"/>
              <a:t>, S. </a:t>
            </a:r>
            <a:r>
              <a:rPr lang="en-US" altLang="zh-CN" sz="1600" dirty="0" err="1"/>
              <a:t>Sengupta</a:t>
            </a:r>
            <a:r>
              <a:rPr lang="en-US" altLang="zh-CN" sz="1600" dirty="0"/>
              <a:t>, and M. </a:t>
            </a:r>
            <a:r>
              <a:rPr lang="en-US" altLang="zh-CN" sz="1600" dirty="0" err="1"/>
              <a:t>Sridharan</a:t>
            </a:r>
            <a:r>
              <a:rPr lang="en-US" altLang="zh-CN" sz="1600" dirty="0"/>
              <a:t>. Data center TCP (DCTCP). In Proc. </a:t>
            </a:r>
            <a:r>
              <a:rPr lang="en-US" altLang="zh-CN" sz="1600" i="1" dirty="0"/>
              <a:t>SIGCOMM</a:t>
            </a:r>
            <a:r>
              <a:rPr lang="en-US" altLang="zh-CN" sz="1600" dirty="0"/>
              <a:t>, 2010. </a:t>
            </a:r>
          </a:p>
          <a:p>
            <a:endParaRPr lang="zh-CN" altLang="en-US" dirty="0"/>
          </a:p>
        </p:txBody>
      </p:sp>
    </p:spTree>
    <p:extLst>
      <p:ext uri="{BB962C8B-B14F-4D97-AF65-F5344CB8AC3E}">
        <p14:creationId xmlns:p14="http://schemas.microsoft.com/office/powerpoint/2010/main" val="4056014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OUTLINE</a:t>
            </a:r>
            <a:endParaRPr lang="zh-CN" altLang="en-US" dirty="0"/>
          </a:p>
        </p:txBody>
      </p:sp>
      <p:sp>
        <p:nvSpPr>
          <p:cNvPr id="3" name="Content Placeholder 2"/>
          <p:cNvSpPr>
            <a:spLocks noGrp="1"/>
          </p:cNvSpPr>
          <p:nvPr>
            <p:ph sz="quarter" idx="1"/>
          </p:nvPr>
        </p:nvSpPr>
        <p:spPr/>
        <p:txBody>
          <a:bodyPr/>
          <a:lstStyle/>
          <a:p>
            <a:pPr>
              <a:lnSpc>
                <a:spcPct val="150000"/>
              </a:lnSpc>
            </a:pPr>
            <a:r>
              <a:rPr lang="en-US" altLang="zh-CN" dirty="0" smtClean="0"/>
              <a:t>Issues of Centralized Fabric Manager</a:t>
            </a:r>
          </a:p>
          <a:p>
            <a:pPr>
              <a:lnSpc>
                <a:spcPct val="150000"/>
              </a:lnSpc>
            </a:pPr>
            <a:r>
              <a:rPr lang="en-US" altLang="zh-CN" dirty="0" smtClean="0"/>
              <a:t>Convergence time for TCP</a:t>
            </a:r>
          </a:p>
          <a:p>
            <a:pPr>
              <a:lnSpc>
                <a:spcPct val="150000"/>
              </a:lnSpc>
            </a:pPr>
            <a:r>
              <a:rPr lang="en-US" altLang="zh-CN" dirty="0" smtClean="0"/>
              <a:t>How good is the performance of </a:t>
            </a:r>
            <a:r>
              <a:rPr lang="en-US" altLang="zh-CN" dirty="0" err="1" smtClean="0"/>
              <a:t>PortLand</a:t>
            </a:r>
            <a:r>
              <a:rPr lang="en-US" altLang="zh-CN" dirty="0" smtClean="0"/>
              <a:t>?</a:t>
            </a:r>
          </a:p>
          <a:p>
            <a:pPr>
              <a:lnSpc>
                <a:spcPct val="150000"/>
              </a:lnSpc>
            </a:pPr>
            <a:r>
              <a:rPr lang="en-US" altLang="zh-CN" dirty="0" smtClean="0"/>
              <a:t>Switch issues</a:t>
            </a:r>
          </a:p>
          <a:p>
            <a:pPr>
              <a:lnSpc>
                <a:spcPct val="150000"/>
              </a:lnSpc>
            </a:pPr>
            <a:r>
              <a:rPr lang="en-US" altLang="zh-CN" dirty="0"/>
              <a:t>Cost-effectiveness</a:t>
            </a:r>
            <a:endParaRPr lang="en-US" altLang="zh-CN" dirty="0" smtClean="0"/>
          </a:p>
          <a:p>
            <a:pPr>
              <a:lnSpc>
                <a:spcPct val="150000"/>
              </a:lnSpc>
            </a:pPr>
            <a:r>
              <a:rPr lang="en-US" altLang="zh-CN" dirty="0"/>
              <a:t>Traffic Congestion Issue</a:t>
            </a:r>
            <a:endParaRPr lang="zh-CN" altLang="en-US" dirty="0"/>
          </a:p>
        </p:txBody>
      </p:sp>
    </p:spTree>
    <p:extLst>
      <p:ext uri="{BB962C8B-B14F-4D97-AF65-F5344CB8AC3E}">
        <p14:creationId xmlns:p14="http://schemas.microsoft.com/office/powerpoint/2010/main" val="1684342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Issues of Centralized </a:t>
            </a:r>
            <a:r>
              <a:rPr lang="en-US" altLang="zh-CN" dirty="0"/>
              <a:t>Fabric Manager</a:t>
            </a:r>
            <a:endParaRPr lang="zh-CN" altLang="en-US" dirty="0"/>
          </a:p>
        </p:txBody>
      </p:sp>
      <p:sp>
        <p:nvSpPr>
          <p:cNvPr id="3" name="Content Placeholder 2"/>
          <p:cNvSpPr>
            <a:spLocks noGrp="1"/>
          </p:cNvSpPr>
          <p:nvPr>
            <p:ph sz="quarter" idx="1"/>
          </p:nvPr>
        </p:nvSpPr>
        <p:spPr/>
        <p:txBody>
          <a:bodyPr>
            <a:normAutofit fontScale="92500"/>
          </a:bodyPr>
          <a:lstStyle/>
          <a:p>
            <a:pPr>
              <a:buFont typeface="Wingdings" pitchFamily="2" charset="2"/>
              <a:buChar char="l"/>
            </a:pPr>
            <a:r>
              <a:rPr lang="en-US" altLang="zh-CN" dirty="0" smtClean="0"/>
              <a:t>The FM can become the bottleneck since all the functionalities rely on it;</a:t>
            </a:r>
          </a:p>
          <a:p>
            <a:pPr lvl="1">
              <a:buFont typeface="Wingdings" pitchFamily="2" charset="2"/>
              <a:buChar char="Ø"/>
            </a:pPr>
            <a:r>
              <a:rPr lang="en-US" altLang="zh-CN" dirty="0" smtClean="0"/>
              <a:t>the </a:t>
            </a:r>
            <a:r>
              <a:rPr lang="en-US" altLang="zh-CN" dirty="0"/>
              <a:t>paper discusses several fault scenarios, it pretty much avoids discussion on FM failure saying that the FM is distributed and replicated, hence robust. Some qualitative evaluation of FM failure could provide important insight into </a:t>
            </a:r>
            <a:r>
              <a:rPr lang="en-US" altLang="zh-CN" dirty="0" err="1"/>
              <a:t>PortLand’s</a:t>
            </a:r>
            <a:r>
              <a:rPr lang="en-US" altLang="zh-CN" dirty="0"/>
              <a:t> fault tolerance. </a:t>
            </a:r>
            <a:r>
              <a:rPr lang="en-US" altLang="zh-CN" b="1" dirty="0"/>
              <a:t>The evaluation section in general is not very strong.</a:t>
            </a:r>
            <a:r>
              <a:rPr lang="en-US" altLang="zh-CN" dirty="0"/>
              <a:t> </a:t>
            </a:r>
            <a:r>
              <a:rPr lang="en-US" altLang="zh-CN" u="sng" dirty="0"/>
              <a:t>The authors could have evaluated the overheads of changing PMAC addresses, the affect of multiple VM migrations simultaneously among others.</a:t>
            </a:r>
            <a:endParaRPr lang="en-US" altLang="zh-CN" u="sng" dirty="0" smtClean="0"/>
          </a:p>
          <a:p>
            <a:pPr lvl="1"/>
            <a:endParaRPr lang="en-US" altLang="zh-CN" dirty="0" smtClean="0"/>
          </a:p>
          <a:p>
            <a:pPr lvl="1"/>
            <a:r>
              <a:rPr lang="en-US" altLang="zh-CN" dirty="0" smtClean="0"/>
              <a:t>If </a:t>
            </a:r>
            <a:r>
              <a:rPr lang="en-US" altLang="zh-CN" dirty="0"/>
              <a:t>the communication with the fabric manager is congested or the fabric manager crashes, the performance will be greatly degraded</a:t>
            </a:r>
            <a:r>
              <a:rPr lang="en-US" altLang="zh-CN" dirty="0" smtClean="0"/>
              <a:t>;</a:t>
            </a:r>
          </a:p>
          <a:p>
            <a:pPr lvl="1"/>
            <a:endParaRPr lang="en-US" altLang="zh-CN" dirty="0"/>
          </a:p>
        </p:txBody>
      </p:sp>
    </p:spTree>
    <p:extLst>
      <p:ext uri="{BB962C8B-B14F-4D97-AF65-F5344CB8AC3E}">
        <p14:creationId xmlns:p14="http://schemas.microsoft.com/office/powerpoint/2010/main" val="230814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Issues of Centralized Fabric Manager</a:t>
            </a:r>
            <a:endParaRPr lang="zh-CN" altLang="en-US" dirty="0"/>
          </a:p>
        </p:txBody>
      </p:sp>
      <p:sp>
        <p:nvSpPr>
          <p:cNvPr id="3" name="Content Placeholder 2"/>
          <p:cNvSpPr>
            <a:spLocks noGrp="1"/>
          </p:cNvSpPr>
          <p:nvPr>
            <p:ph sz="quarter" idx="1"/>
          </p:nvPr>
        </p:nvSpPr>
        <p:spPr/>
        <p:txBody>
          <a:bodyPr>
            <a:normAutofit fontScale="92500" lnSpcReduction="10000"/>
          </a:bodyPr>
          <a:lstStyle/>
          <a:p>
            <a:pPr lvl="1"/>
            <a:r>
              <a:rPr lang="en-US" altLang="zh-CN" dirty="0"/>
              <a:t>If the deployed scale of a data center is too large, the number of servers used as fabric manager should dramatically </a:t>
            </a:r>
            <a:r>
              <a:rPr lang="en-US" altLang="zh-CN" dirty="0" smtClean="0"/>
              <a:t>increase, which </a:t>
            </a:r>
            <a:r>
              <a:rPr lang="en-US" altLang="zh-CN" dirty="0"/>
              <a:t>is </a:t>
            </a:r>
            <a:r>
              <a:rPr lang="en-US" altLang="zh-CN" dirty="0" smtClean="0"/>
              <a:t>very costly </a:t>
            </a:r>
            <a:r>
              <a:rPr lang="en-US" altLang="zh-CN" dirty="0"/>
              <a:t>and also hard to manage;</a:t>
            </a:r>
          </a:p>
          <a:p>
            <a:pPr lvl="1"/>
            <a:endParaRPr lang="en-US" altLang="zh-CN" dirty="0"/>
          </a:p>
          <a:p>
            <a:pPr lvl="1"/>
            <a:r>
              <a:rPr lang="en-US" altLang="zh-CN" dirty="0" smtClean="0"/>
              <a:t>The FM is a server, and the paper didn’t describe how to communicate between switches and FMs, </a:t>
            </a:r>
            <a:r>
              <a:rPr lang="en-US" altLang="zh-CN" dirty="0" err="1" smtClean="0"/>
              <a:t>i.e</a:t>
            </a:r>
            <a:r>
              <a:rPr lang="en-US" altLang="zh-CN" dirty="0" smtClean="0"/>
              <a:t>, </a:t>
            </a:r>
            <a:r>
              <a:rPr lang="en-US" altLang="zh-CN" dirty="0"/>
              <a:t>h</a:t>
            </a:r>
            <a:r>
              <a:rPr lang="en-US" altLang="zh-CN" dirty="0" smtClean="0"/>
              <a:t>ow could the </a:t>
            </a:r>
            <a:r>
              <a:rPr lang="en-US" altLang="zh-CN" dirty="0"/>
              <a:t>switches know the existence </a:t>
            </a:r>
            <a:r>
              <a:rPr lang="en-US" altLang="zh-CN" dirty="0" smtClean="0"/>
              <a:t>of </a:t>
            </a:r>
            <a:r>
              <a:rPr lang="en-US" altLang="zh-CN" dirty="0"/>
              <a:t>the fabric manager(s</a:t>
            </a:r>
            <a:r>
              <a:rPr lang="en-US" altLang="zh-CN" dirty="0" smtClean="0"/>
              <a:t>)? </a:t>
            </a:r>
            <a:endParaRPr lang="en-US" altLang="zh-CN" dirty="0"/>
          </a:p>
          <a:p>
            <a:pPr lvl="1"/>
            <a:endParaRPr lang="en-US" altLang="zh-CN" dirty="0"/>
          </a:p>
          <a:p>
            <a:pPr lvl="1"/>
            <a:r>
              <a:rPr lang="en-US" altLang="zh-CN" dirty="0"/>
              <a:t>The communication between the switches and the fabric manager is too frequent, which increases the network loads besides the normal data transfer. (FM monitors connectivity with each switch module and reacts to the </a:t>
            </a:r>
            <a:r>
              <a:rPr lang="en-US" altLang="zh-CN" dirty="0" err="1"/>
              <a:t>liveness</a:t>
            </a:r>
            <a:r>
              <a:rPr lang="en-US" altLang="zh-CN" dirty="0"/>
              <a:t> information by updating its fault matrix. Switches also send </a:t>
            </a:r>
            <a:r>
              <a:rPr lang="en-US" altLang="zh-CN" dirty="0" err="1"/>
              <a:t>keepalives</a:t>
            </a:r>
            <a:r>
              <a:rPr lang="en-US" altLang="zh-CN" dirty="0"/>
              <a:t> to their immediate neighbors every 10ms)</a:t>
            </a:r>
          </a:p>
          <a:p>
            <a:endParaRPr lang="zh-CN" altLang="en-US" dirty="0"/>
          </a:p>
        </p:txBody>
      </p:sp>
    </p:spTree>
    <p:extLst>
      <p:ext uri="{BB962C8B-B14F-4D97-AF65-F5344CB8AC3E}">
        <p14:creationId xmlns:p14="http://schemas.microsoft.com/office/powerpoint/2010/main" val="2608613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Convergence time of TCP</a:t>
            </a:r>
            <a:endParaRPr lang="zh-CN" altLang="en-US" dirty="0"/>
          </a:p>
        </p:txBody>
      </p:sp>
      <p:sp>
        <p:nvSpPr>
          <p:cNvPr id="3" name="Content Placeholder 2"/>
          <p:cNvSpPr>
            <a:spLocks noGrp="1"/>
          </p:cNvSpPr>
          <p:nvPr>
            <p:ph sz="quarter" idx="1"/>
          </p:nvPr>
        </p:nvSpPr>
        <p:spPr/>
        <p:txBody>
          <a:bodyPr/>
          <a:lstStyle/>
          <a:p>
            <a:r>
              <a:rPr lang="en-US" altLang="zh-CN" sz="2400" dirty="0"/>
              <a:t>The paper claimed that the convergence time of the UDP flows is about 65 </a:t>
            </a:r>
            <a:r>
              <a:rPr lang="en-US" altLang="zh-CN" sz="2400" dirty="0" err="1"/>
              <a:t>ms</a:t>
            </a:r>
            <a:r>
              <a:rPr lang="en-US" altLang="zh-CN" sz="2400" dirty="0"/>
              <a:t> and that for TCP flows is </a:t>
            </a:r>
            <a:r>
              <a:rPr lang="en-US" altLang="zh-CN" sz="2400" dirty="0" smtClean="0"/>
              <a:t>much longer</a:t>
            </a:r>
            <a:r>
              <a:rPr lang="en-US" altLang="zh-CN" sz="2400" dirty="0"/>
              <a:t>. However, 99.91% of traffic in a typical data center is TCP </a:t>
            </a:r>
            <a:r>
              <a:rPr lang="en-US" altLang="zh-CN" sz="2400" dirty="0" smtClean="0"/>
              <a:t>traffic[1]. </a:t>
            </a:r>
          </a:p>
          <a:p>
            <a:r>
              <a:rPr lang="en-US" altLang="zh-CN" sz="2400" dirty="0" smtClean="0"/>
              <a:t>How to reduce </a:t>
            </a:r>
            <a:r>
              <a:rPr lang="en-US" altLang="zh-CN" sz="2400" dirty="0"/>
              <a:t>the convergence time of TCP flows?</a:t>
            </a:r>
          </a:p>
          <a:p>
            <a:endParaRPr lang="zh-CN"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770689"/>
            <a:ext cx="3678474" cy="2596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770714"/>
            <a:ext cx="3048000" cy="2630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6474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How </a:t>
            </a:r>
            <a:r>
              <a:rPr lang="en-US" altLang="zh-CN" dirty="0" smtClean="0"/>
              <a:t>good does </a:t>
            </a:r>
            <a:r>
              <a:rPr lang="en-US" altLang="zh-CN" dirty="0"/>
              <a:t>the </a:t>
            </a:r>
            <a:r>
              <a:rPr lang="en-US" altLang="zh-CN" dirty="0" err="1"/>
              <a:t>PortLand</a:t>
            </a:r>
            <a:r>
              <a:rPr lang="en-US" altLang="zh-CN" dirty="0"/>
              <a:t> </a:t>
            </a:r>
            <a:r>
              <a:rPr lang="en-US" altLang="zh-CN" dirty="0" smtClean="0"/>
              <a:t>perform?</a:t>
            </a:r>
            <a:endParaRPr lang="zh-CN" altLang="en-US" dirty="0"/>
          </a:p>
        </p:txBody>
      </p:sp>
      <p:sp>
        <p:nvSpPr>
          <p:cNvPr id="3" name="Content Placeholder 2"/>
          <p:cNvSpPr>
            <a:spLocks noGrp="1"/>
          </p:cNvSpPr>
          <p:nvPr>
            <p:ph sz="quarter" idx="1"/>
          </p:nvPr>
        </p:nvSpPr>
        <p:spPr/>
        <p:txBody>
          <a:bodyPr/>
          <a:lstStyle/>
          <a:p>
            <a:r>
              <a:rPr lang="en-US" altLang="zh-CN" dirty="0"/>
              <a:t>The paper only states </a:t>
            </a:r>
            <a:r>
              <a:rPr lang="en-US" altLang="zh-CN" dirty="0" err="1"/>
              <a:t>PortLand</a:t>
            </a:r>
            <a:r>
              <a:rPr lang="en-US" altLang="zh-CN" dirty="0"/>
              <a:t> is a viable solution for DCs; however, </a:t>
            </a:r>
            <a:r>
              <a:rPr lang="en-US" altLang="zh-CN" dirty="0" smtClean="0"/>
              <a:t>in the evaluation section there </a:t>
            </a:r>
            <a:r>
              <a:rPr lang="en-US" altLang="zh-CN" dirty="0"/>
              <a:t>is no </a:t>
            </a:r>
            <a:r>
              <a:rPr lang="en-US" altLang="zh-CN" dirty="0" smtClean="0"/>
              <a:t>quantitative comparison against any other </a:t>
            </a:r>
            <a:r>
              <a:rPr lang="en-US" altLang="zh-CN" dirty="0"/>
              <a:t>DCN architectures in terms of the performance, cost and management complexity. </a:t>
            </a:r>
            <a:endParaRPr lang="en-US" altLang="zh-CN" dirty="0" smtClean="0"/>
          </a:p>
          <a:p>
            <a:endParaRPr lang="en-US" altLang="zh-CN" dirty="0" smtClean="0"/>
          </a:p>
          <a:p>
            <a:r>
              <a:rPr lang="en-US" altLang="zh-CN" dirty="0" smtClean="0"/>
              <a:t>Without any type of baseline to compare against, it’s hard to say how good </a:t>
            </a:r>
            <a:r>
              <a:rPr lang="en-US" altLang="zh-CN" dirty="0" err="1" smtClean="0"/>
              <a:t>PortLand</a:t>
            </a:r>
            <a:r>
              <a:rPr lang="en-US" altLang="zh-CN" dirty="0" smtClean="0"/>
              <a:t> performs.</a:t>
            </a:r>
            <a:endParaRPr lang="en-US" altLang="zh-CN" dirty="0"/>
          </a:p>
          <a:p>
            <a:endParaRPr lang="zh-CN" altLang="en-US" dirty="0"/>
          </a:p>
        </p:txBody>
      </p:sp>
    </p:spTree>
    <p:extLst>
      <p:ext uri="{BB962C8B-B14F-4D97-AF65-F5344CB8AC3E}">
        <p14:creationId xmlns:p14="http://schemas.microsoft.com/office/powerpoint/2010/main" val="1341880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Switch Issues</a:t>
            </a:r>
            <a:endParaRPr lang="zh-CN" altLang="en-US" dirty="0"/>
          </a:p>
        </p:txBody>
      </p:sp>
      <p:sp>
        <p:nvSpPr>
          <p:cNvPr id="3" name="Content Placeholder 2"/>
          <p:cNvSpPr>
            <a:spLocks noGrp="1"/>
          </p:cNvSpPr>
          <p:nvPr>
            <p:ph sz="quarter" idx="1"/>
          </p:nvPr>
        </p:nvSpPr>
        <p:spPr/>
        <p:txBody>
          <a:bodyPr/>
          <a:lstStyle/>
          <a:p>
            <a:r>
              <a:rPr lang="en-US" altLang="zh-CN" dirty="0" smtClean="0"/>
              <a:t>The switches should be modified to meet the system requirements. This is not easy to be </a:t>
            </a:r>
            <a:r>
              <a:rPr lang="en-US" altLang="zh-CN" dirty="0" smtClean="0"/>
              <a:t>popularized. </a:t>
            </a:r>
            <a:endParaRPr lang="en-US" altLang="zh-CN" dirty="0" smtClean="0"/>
          </a:p>
          <a:p>
            <a:endParaRPr lang="en-US" altLang="zh-CN" dirty="0"/>
          </a:p>
          <a:p>
            <a:endParaRPr lang="zh-CN" altLang="en-US" dirty="0"/>
          </a:p>
        </p:txBody>
      </p:sp>
    </p:spTree>
    <p:extLst>
      <p:ext uri="{BB962C8B-B14F-4D97-AF65-F5344CB8AC3E}">
        <p14:creationId xmlns:p14="http://schemas.microsoft.com/office/powerpoint/2010/main" val="431490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Cost-effectiveness</a:t>
            </a:r>
            <a:endParaRPr lang="zh-CN" altLang="en-US" dirty="0"/>
          </a:p>
        </p:txBody>
      </p:sp>
      <p:sp>
        <p:nvSpPr>
          <p:cNvPr id="3" name="Content Placeholder 2"/>
          <p:cNvSpPr>
            <a:spLocks noGrp="1"/>
          </p:cNvSpPr>
          <p:nvPr>
            <p:ph sz="quarter" idx="1"/>
          </p:nvPr>
        </p:nvSpPr>
        <p:spPr/>
        <p:txBody>
          <a:bodyPr/>
          <a:lstStyle/>
          <a:p>
            <a:r>
              <a:rPr lang="en-US" altLang="zh-CN" dirty="0" err="1" smtClean="0"/>
              <a:t>PortLand</a:t>
            </a:r>
            <a:r>
              <a:rPr lang="en-US" altLang="zh-CN" dirty="0" smtClean="0"/>
              <a:t> applies </a:t>
            </a:r>
            <a:r>
              <a:rPr lang="en-US" altLang="zh-CN" dirty="0" err="1" smtClean="0"/>
              <a:t>FatTree</a:t>
            </a:r>
            <a:r>
              <a:rPr lang="en-US" altLang="zh-CN" dirty="0" smtClean="0"/>
              <a:t> topology which has a good performance in </a:t>
            </a:r>
            <a:r>
              <a:rPr lang="en-US" altLang="zh-CN" dirty="0" smtClean="0"/>
              <a:t>bandwidth</a:t>
            </a:r>
            <a:r>
              <a:rPr lang="en-US" altLang="zh-CN" dirty="0" smtClean="0"/>
              <a:t>, </a:t>
            </a:r>
            <a:r>
              <a:rPr lang="en-US" altLang="zh-CN" dirty="0" smtClean="0"/>
              <a:t>load balancing</a:t>
            </a:r>
            <a:r>
              <a:rPr lang="en-US" altLang="zh-CN" dirty="0" smtClean="0"/>
              <a:t>, and fault-tolerance, however, there are lots of redundant links/switches which will increase the expenditure of DC.</a:t>
            </a:r>
            <a:endParaRPr lang="zh-CN" altLang="en-US" dirty="0"/>
          </a:p>
        </p:txBody>
      </p:sp>
    </p:spTree>
    <p:extLst>
      <p:ext uri="{BB962C8B-B14F-4D97-AF65-F5344CB8AC3E}">
        <p14:creationId xmlns:p14="http://schemas.microsoft.com/office/powerpoint/2010/main" val="379158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Traffic Congestion Issue</a:t>
            </a:r>
            <a:endParaRPr lang="zh-CN" altLang="en-US" dirty="0"/>
          </a:p>
        </p:txBody>
      </p:sp>
      <p:sp>
        <p:nvSpPr>
          <p:cNvPr id="3" name="Content Placeholder 2"/>
          <p:cNvSpPr>
            <a:spLocks noGrp="1"/>
          </p:cNvSpPr>
          <p:nvPr>
            <p:ph sz="quarter" idx="1"/>
          </p:nvPr>
        </p:nvSpPr>
        <p:spPr/>
        <p:txBody>
          <a:bodyPr/>
          <a:lstStyle/>
          <a:p>
            <a:r>
              <a:rPr lang="en-US" altLang="zh-CN" dirty="0" smtClean="0"/>
              <a:t>In the case of multicast or high traffic volume, how to handle traffic congestion? This is not taken into consideration…</a:t>
            </a:r>
            <a:endParaRPr lang="zh-CN" altLang="en-US" dirty="0"/>
          </a:p>
        </p:txBody>
      </p:sp>
    </p:spTree>
    <p:extLst>
      <p:ext uri="{BB962C8B-B14F-4D97-AF65-F5344CB8AC3E}">
        <p14:creationId xmlns:p14="http://schemas.microsoft.com/office/powerpoint/2010/main" val="26799942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92</TotalTime>
  <Words>572</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PortLand: A Scalable Fault-Tolerant Layer 2 Data Center Network Fabric</vt:lpstr>
      <vt:lpstr>OUTLINE</vt:lpstr>
      <vt:lpstr>Issues of Centralized Fabric Manager</vt:lpstr>
      <vt:lpstr>Issues of Centralized Fabric Manager</vt:lpstr>
      <vt:lpstr>Convergence time of TCP</vt:lpstr>
      <vt:lpstr>How good does the PortLand perform?</vt:lpstr>
      <vt:lpstr>Switch Issues</vt:lpstr>
      <vt:lpstr>Cost-effectiveness</vt:lpstr>
      <vt:lpstr>Traffic Congestion Issue</vt:lpstr>
      <vt:lpstr>Referrences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PortLand: A Scalable Fault-Tolerant Layer 2 Data Center Network Fabric</dc:title>
  <dc:creator>Ting</dc:creator>
  <cp:lastModifiedBy>Ting</cp:lastModifiedBy>
  <cp:revision>28</cp:revision>
  <dcterms:created xsi:type="dcterms:W3CDTF">2006-08-16T00:00:00Z</dcterms:created>
  <dcterms:modified xsi:type="dcterms:W3CDTF">2013-03-07T07:01:58Z</dcterms:modified>
</cp:coreProperties>
</file>